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21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3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4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5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88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9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9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8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6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8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B370-F293-4D10-A8F5-6C2FBDE565AF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1363-9E06-4735-BE28-C4C616041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1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https://www.surveymonkey.co.uk/r/NAP7ActivitySurveyLive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717E36C8-DA22-4332-9F9B-0B2CC9192D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80" y="65405"/>
            <a:ext cx="1163320" cy="5276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9E0254-0495-483E-9B6C-3987632A43B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8260" y="76200"/>
            <a:ext cx="1111250" cy="5054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141B34-887F-4F87-9E5D-63BB9298FF8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421765" y="52705"/>
            <a:ext cx="1026160" cy="552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19A326-6B63-461E-BFB6-4B3540C01F4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710815" y="25400"/>
            <a:ext cx="2619375" cy="609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A69404-31F4-483A-8D32-FE4142EBCF34}"/>
              </a:ext>
            </a:extLst>
          </p:cNvPr>
          <p:cNvSpPr txBox="1"/>
          <p:nvPr/>
        </p:nvSpPr>
        <p:spPr>
          <a:xfrm>
            <a:off x="48260" y="733961"/>
            <a:ext cx="321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Quick Guide to Completing the NAP7 Activity Survey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7176D6-5999-4B26-B93A-08AF12AB28B4}"/>
              </a:ext>
            </a:extLst>
          </p:cNvPr>
          <p:cNvSpPr txBox="1"/>
          <p:nvPr/>
        </p:nvSpPr>
        <p:spPr>
          <a:xfrm>
            <a:off x="48260" y="1663601"/>
            <a:ext cx="296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1. Click the link sent to you by your NAP7 Local Coordinator on any PC, tablet or smartphone.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76F18B-3691-4949-AA2D-E8B2F8DFC0A9}"/>
              </a:ext>
            </a:extLst>
          </p:cNvPr>
          <p:cNvSpPr txBox="1"/>
          <p:nvPr/>
        </p:nvSpPr>
        <p:spPr>
          <a:xfrm>
            <a:off x="82728" y="3163056"/>
            <a:ext cx="296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2. Work through the survey electronically at the </a:t>
            </a:r>
            <a:r>
              <a:rPr lang="en-GB" sz="1200" u="sng" dirty="0">
                <a:latin typeface="Century Gothic" panose="020B0502020202020204" pitchFamily="34" charset="0"/>
              </a:rPr>
              <a:t>end</a:t>
            </a:r>
            <a:r>
              <a:rPr lang="en-GB" sz="1200" dirty="0">
                <a:latin typeface="Century Gothic" panose="020B0502020202020204" pitchFamily="34" charset="0"/>
              </a:rPr>
              <a:t> of each case. 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7667EA0-4D4D-44E8-AA97-C3234235F0A5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4849177" y="845552"/>
            <a:ext cx="1777365" cy="2865120"/>
          </a:xfrm>
          <a:prstGeom prst="rect">
            <a:avLst/>
          </a:prstGeom>
          <a:ln cap="rnd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F321E4-95C1-4A79-8CA1-AA3D7C7FBE0F}"/>
              </a:ext>
            </a:extLst>
          </p:cNvPr>
          <p:cNvSpPr txBox="1"/>
          <p:nvPr/>
        </p:nvSpPr>
        <p:spPr>
          <a:xfrm>
            <a:off x="2951799" y="1377866"/>
            <a:ext cx="12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An asterisk means the question is compulsory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487773-D7FA-4725-8302-885549832054}"/>
              </a:ext>
            </a:extLst>
          </p:cNvPr>
          <p:cNvSpPr txBox="1"/>
          <p:nvPr/>
        </p:nvSpPr>
        <p:spPr>
          <a:xfrm>
            <a:off x="2951799" y="2269629"/>
            <a:ext cx="12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Circles mean select one option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2C1329-86E6-4480-99E5-B9D172B5E74B}"/>
              </a:ext>
            </a:extLst>
          </p:cNvPr>
          <p:cNvSpPr txBox="1"/>
          <p:nvPr/>
        </p:nvSpPr>
        <p:spPr>
          <a:xfrm>
            <a:off x="2951799" y="3934072"/>
            <a:ext cx="12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Squares allow multiple responses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53CD69-C99B-4F86-A41E-B54CB4A9EF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6797" y="3775502"/>
            <a:ext cx="1777365" cy="279373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EAFE46-90BB-45E5-98EA-40D01EBD5954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175799" y="1631782"/>
            <a:ext cx="792441" cy="1615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3278484-ED7B-42CB-BE11-43B817DE4F7E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175799" y="2350423"/>
            <a:ext cx="845781" cy="1038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1B6D301-5076-44AB-9AAE-04DE10270116}"/>
              </a:ext>
            </a:extLst>
          </p:cNvPr>
          <p:cNvCxnSpPr>
            <a:cxnSpLocks/>
          </p:cNvCxnSpPr>
          <p:nvPr/>
        </p:nvCxnSpPr>
        <p:spPr>
          <a:xfrm>
            <a:off x="4267200" y="4086271"/>
            <a:ext cx="701040" cy="10072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F838118-3530-4A21-9F92-80D47E02369C}"/>
              </a:ext>
            </a:extLst>
          </p:cNvPr>
          <p:cNvGrpSpPr/>
          <p:nvPr/>
        </p:nvGrpSpPr>
        <p:grpSpPr>
          <a:xfrm>
            <a:off x="313791" y="2309932"/>
            <a:ext cx="2301319" cy="685085"/>
            <a:chOff x="151212" y="2303955"/>
            <a:chExt cx="2301319" cy="685085"/>
          </a:xfrm>
        </p:grpSpPr>
        <p:pic>
          <p:nvPicPr>
            <p:cNvPr id="32" name="Graphic 31" descr="Computer with solid fill">
              <a:extLst>
                <a:ext uri="{FF2B5EF4-FFF2-40B4-BE49-F238E27FC236}">
                  <a16:creationId xmlns:a16="http://schemas.microsoft.com/office/drawing/2014/main" id="{10742FE9-B927-4E00-A9F0-DAD5DF389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51212" y="2303955"/>
              <a:ext cx="685085" cy="685085"/>
            </a:xfrm>
            <a:prstGeom prst="rect">
              <a:avLst/>
            </a:prstGeom>
          </p:spPr>
        </p:pic>
        <p:pic>
          <p:nvPicPr>
            <p:cNvPr id="34" name="Graphic 33" descr="Tablet with solid fill">
              <a:extLst>
                <a:ext uri="{FF2B5EF4-FFF2-40B4-BE49-F238E27FC236}">
                  <a16:creationId xmlns:a16="http://schemas.microsoft.com/office/drawing/2014/main" id="{CE9FEE77-377F-456C-9D9C-D474FF326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08343" y="2303955"/>
              <a:ext cx="685085" cy="685085"/>
            </a:xfrm>
            <a:prstGeom prst="rect">
              <a:avLst/>
            </a:prstGeom>
          </p:spPr>
        </p:pic>
        <p:pic>
          <p:nvPicPr>
            <p:cNvPr id="36" name="Graphic 35" descr="Smart Phone with solid fill">
              <a:extLst>
                <a:ext uri="{FF2B5EF4-FFF2-40B4-BE49-F238E27FC236}">
                  <a16:creationId xmlns:a16="http://schemas.microsoft.com/office/drawing/2014/main" id="{B6EE5590-2C43-451C-ABA6-4A841C5B9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767446" y="2303955"/>
              <a:ext cx="685085" cy="685085"/>
            </a:xfrm>
            <a:prstGeom prst="rect">
              <a:avLst/>
            </a:prstGeom>
          </p:spPr>
        </p:pic>
      </p:grpSp>
      <p:pic>
        <p:nvPicPr>
          <p:cNvPr id="41" name="Graphic 40" descr="Cursor with solid fill">
            <a:extLst>
              <a:ext uri="{FF2B5EF4-FFF2-40B4-BE49-F238E27FC236}">
                <a16:creationId xmlns:a16="http://schemas.microsoft.com/office/drawing/2014/main" id="{4BE81EFD-B2F5-4117-BBF2-D6CFB784F6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757352" y="2059968"/>
            <a:ext cx="302314" cy="302314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A0A5F244-3D54-417E-808A-76039A5BED3B}"/>
              </a:ext>
            </a:extLst>
          </p:cNvPr>
          <p:cNvSpPr txBox="1"/>
          <p:nvPr/>
        </p:nvSpPr>
        <p:spPr>
          <a:xfrm>
            <a:off x="82728" y="3912575"/>
            <a:ext cx="2969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3. Repeat the survey for each case completed. Only 1 survey per case should be completed- where more than one anaesthetist is present agree who will complete the survey.  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66F0519-A897-4DB0-AD22-D18E8A11DD6A}"/>
              </a:ext>
            </a:extLst>
          </p:cNvPr>
          <p:cNvSpPr txBox="1"/>
          <p:nvPr/>
        </p:nvSpPr>
        <p:spPr>
          <a:xfrm>
            <a:off x="187161" y="6782678"/>
            <a:ext cx="648367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latin typeface="Century Gothic" panose="020B0502020202020204" pitchFamily="34" charset="0"/>
              </a:rPr>
              <a:t>All cases under the care of an anaesthetist during the period are to be included. </a:t>
            </a:r>
          </a:p>
          <a:p>
            <a:pPr algn="just"/>
            <a:endParaRPr lang="en-GB" sz="1200" b="1" dirty="0">
              <a:latin typeface="Century Gothic" panose="020B0502020202020204" pitchFamily="34" charset="0"/>
            </a:endParaRPr>
          </a:p>
          <a:p>
            <a:pPr algn="just"/>
            <a:r>
              <a:rPr lang="en-GB" sz="1200" b="1" dirty="0">
                <a:latin typeface="Century Gothic" panose="020B0502020202020204" pitchFamily="34" charset="0"/>
              </a:rPr>
              <a:t>This includes cases under general anaesthesia, regional anaesthesia/analgesia, sedation, local anaesthesia, or monitored anaesthesia care.</a:t>
            </a:r>
          </a:p>
          <a:p>
            <a:pPr algn="just"/>
            <a:endParaRPr lang="en-GB" sz="1200" b="1" dirty="0">
              <a:latin typeface="Century Gothic" panose="020B0502020202020204" pitchFamily="34" charset="0"/>
            </a:endParaRP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Don’t forget to record: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Emergency and trauma theatres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Labour ward- include labour ward interventions as separate cases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Anaesthesia away from your main site- e.g. day surgery unit, ECT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Pain procedures that occur in operating theatres or pain clinic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Diagnostic and interventional radiology, cardiac </a:t>
            </a:r>
            <a:r>
              <a:rPr lang="en-GB" sz="1200" dirty="0" err="1">
                <a:latin typeface="Century Gothic" panose="020B0502020202020204" pitchFamily="34" charset="0"/>
              </a:rPr>
              <a:t>cath</a:t>
            </a:r>
            <a:r>
              <a:rPr lang="en-GB" sz="1200" dirty="0">
                <a:latin typeface="Century Gothic" panose="020B0502020202020204" pitchFamily="34" charset="0"/>
              </a:rPr>
              <a:t> labs etc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Emergency anaesthesia or sedation in the emergency department for a 	procedure if administered by an anaesthetist</a:t>
            </a:r>
          </a:p>
          <a:p>
            <a:pPr algn="just"/>
            <a:r>
              <a:rPr lang="en-GB" sz="1200" dirty="0">
                <a:latin typeface="Century Gothic" panose="020B0502020202020204" pitchFamily="34" charset="0"/>
              </a:rPr>
              <a:t>•	Out of hours work, including extra elective lists at the weekend.</a:t>
            </a:r>
          </a:p>
          <a:p>
            <a:pPr algn="just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Your survey dates are ____ to ___ November 2021, from midnight to midnight.  </a:t>
            </a:r>
          </a:p>
          <a:p>
            <a:pPr algn="just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D4782AF-E082-4DC0-93B9-FA9C5D636FFC}"/>
              </a:ext>
            </a:extLst>
          </p:cNvPr>
          <p:cNvSpPr txBox="1"/>
          <p:nvPr/>
        </p:nvSpPr>
        <p:spPr>
          <a:xfrm>
            <a:off x="82728" y="5082948"/>
            <a:ext cx="2969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4. The survey has inbuilt logic and so you may see different questions each time you complete it depending on your responses. Don’t be alarmed! 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8D2AC6A4-78A4-4603-A1B3-F46E9017536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158" y="5278184"/>
            <a:ext cx="1484937" cy="148493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FF9D5DB-6130-464D-873B-5DD8B32415AD}"/>
              </a:ext>
            </a:extLst>
          </p:cNvPr>
          <p:cNvSpPr txBox="1"/>
          <p:nvPr/>
        </p:nvSpPr>
        <p:spPr>
          <a:xfrm>
            <a:off x="48260" y="5940251"/>
            <a:ext cx="296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5. QR link to survey is here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6. Or survey link is </a:t>
            </a:r>
            <a:r>
              <a:rPr lang="en-GB" sz="1200" b="1" dirty="0">
                <a:latin typeface="Century Gothic" panose="020B0502020202020204" pitchFamily="34" charset="0"/>
                <a:hlinkClick r:id="rId17"/>
              </a:rPr>
              <a:t>here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DF40A2-F20A-4D29-8AF9-5B2D9B282D74}"/>
              </a:ext>
            </a:extLst>
          </p:cNvPr>
          <p:cNvCxnSpPr/>
          <p:nvPr/>
        </p:nvCxnSpPr>
        <p:spPr>
          <a:xfrm>
            <a:off x="2145315" y="6074611"/>
            <a:ext cx="8537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54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7486</TotalTime>
  <Words>283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KANE, Andrew (SOUTH TEES HOSPITALS NHS FOUNDATION TRUST)</dc:creator>
  <cp:lastModifiedBy>KANE, Andrew (SOUTH TEES HOSPITALS NHS FOUNDATION TRUST)</cp:lastModifiedBy>
  <cp:revision>9</cp:revision>
  <cp:lastPrinted>2021-11-04T08:23:14Z</cp:lastPrinted>
  <dcterms:created xsi:type="dcterms:W3CDTF">2021-10-02T10:12:13Z</dcterms:created>
  <dcterms:modified xsi:type="dcterms:W3CDTF">2021-11-04T09:01:43Z</dcterms:modified>
</cp:coreProperties>
</file>